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6" d="100"/>
          <a:sy n="56" d="100"/>
        </p:scale>
        <p:origin x="2458" y="38"/>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grpSp>
        <p:nvGrpSpPr>
          <p:cNvPr id="461" name="Google Shape;461;p21"/>
          <p:cNvGrpSpPr/>
          <p:nvPr/>
        </p:nvGrpSpPr>
        <p:grpSpPr>
          <a:xfrm>
            <a:off x="188699" y="665125"/>
            <a:ext cx="7440399" cy="771300"/>
            <a:chOff x="188700" y="665125"/>
            <a:chExt cx="5190000" cy="771300"/>
          </a:xfrm>
        </p:grpSpPr>
        <p:sp>
          <p:nvSpPr>
            <p:cNvPr id="462" name="Google Shape;462;p21"/>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2000" b="1" dirty="0">
                  <a:latin typeface="Google Sans SemiBold"/>
                  <a:ea typeface="Google Sans SemiBold"/>
                  <a:cs typeface="Google Sans SemiBold"/>
                  <a:sym typeface="Google Sans SemiBold"/>
                </a:rPr>
                <a:t>Claims classification project. Alternative </a:t>
              </a:r>
              <a:r>
                <a:rPr lang="en-US" sz="2000" b="1" dirty="0" err="1">
                  <a:latin typeface="Google Sans SemiBold"/>
                  <a:ea typeface="Google Sans SemiBold"/>
                  <a:cs typeface="Google Sans SemiBold"/>
                  <a:sym typeface="Google Sans SemiBold"/>
                </a:rPr>
                <a:t>algorythms</a:t>
              </a:r>
              <a:endParaRPr sz="1900" dirty="0">
                <a:solidFill>
                  <a:srgbClr val="000000"/>
                </a:solidFill>
                <a:latin typeface="Google Sans SemiBold"/>
                <a:ea typeface="Google Sans SemiBold"/>
                <a:cs typeface="Google Sans SemiBold"/>
                <a:sym typeface="Google Sans SemiBold"/>
              </a:endParaRPr>
            </a:p>
          </p:txBody>
        </p:sp>
        <p:sp>
          <p:nvSpPr>
            <p:cNvPr id="463" name="Google Shape;463;p21"/>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a:latin typeface="Roboto"/>
                  <a:ea typeface="Roboto"/>
                  <a:cs typeface="Roboto"/>
                  <a:sym typeface="Roboto"/>
                </a:rPr>
                <a:t>Executive summary report</a:t>
              </a:r>
            </a:p>
          </p:txBody>
        </p:sp>
      </p:grpSp>
      <p:sp>
        <p:nvSpPr>
          <p:cNvPr id="7" name="Google Shape;420;p17">
            <a:extLst>
              <a:ext uri="{FF2B5EF4-FFF2-40B4-BE49-F238E27FC236}">
                <a16:creationId xmlns:a16="http://schemas.microsoft.com/office/drawing/2014/main" id="{90A2ADC9-08F3-4077-B15A-9598BE223789}"/>
              </a:ext>
            </a:extLst>
          </p:cNvPr>
          <p:cNvSpPr txBox="1"/>
          <p:nvPr/>
        </p:nvSpPr>
        <p:spPr>
          <a:xfrm>
            <a:off x="303015" y="1933542"/>
            <a:ext cx="7326083" cy="634398"/>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err="1">
                <a:latin typeface="Google Sans SemiBold"/>
                <a:ea typeface="Google Sans SemiBold"/>
                <a:cs typeface="Google Sans SemiBold"/>
                <a:sym typeface="Google Sans SemiBold"/>
              </a:rPr>
              <a:t>TikTok</a:t>
            </a:r>
            <a:r>
              <a:rPr lang="en-US" sz="1375" dirty="0">
                <a:latin typeface="Google Sans SemiBold"/>
                <a:ea typeface="Google Sans SemiBold"/>
                <a:cs typeface="Google Sans SemiBold"/>
                <a:sym typeface="Google Sans SemiBold"/>
              </a:rPr>
              <a:t> is working on the development of a predictive model that can determine whether a video contains a claim or offers an opinion. With a successful prediction model, </a:t>
            </a:r>
            <a:r>
              <a:rPr lang="en-US" sz="1375" dirty="0" err="1">
                <a:latin typeface="Google Sans SemiBold"/>
                <a:ea typeface="Google Sans SemiBold"/>
                <a:cs typeface="Google Sans SemiBold"/>
                <a:sym typeface="Google Sans SemiBold"/>
              </a:rPr>
              <a:t>TikTok</a:t>
            </a:r>
            <a:r>
              <a:rPr lang="en-US" sz="1375" dirty="0">
                <a:latin typeface="Google Sans SemiBold"/>
                <a:ea typeface="Google Sans SemiBold"/>
                <a:cs typeface="Google Sans SemiBold"/>
                <a:sym typeface="Google Sans SemiBold"/>
              </a:rPr>
              <a:t> can reduce the backlog of user reports and prioritize them more. </a:t>
            </a:r>
            <a:endParaRPr sz="1375" dirty="0">
              <a:solidFill>
                <a:srgbClr val="000000"/>
              </a:solidFill>
              <a:latin typeface="Google Sans SemiBold"/>
              <a:ea typeface="Google Sans SemiBold"/>
              <a:cs typeface="Google Sans SemiBold"/>
              <a:sym typeface="Google Sans SemiBold"/>
            </a:endParaRPr>
          </a:p>
        </p:txBody>
      </p:sp>
      <p:sp>
        <p:nvSpPr>
          <p:cNvPr id="8" name="Google Shape;420;p17">
            <a:extLst>
              <a:ext uri="{FF2B5EF4-FFF2-40B4-BE49-F238E27FC236}">
                <a16:creationId xmlns:a16="http://schemas.microsoft.com/office/drawing/2014/main" id="{9988D67B-5E9E-427F-B7A2-517DA8A093C8}"/>
              </a:ext>
            </a:extLst>
          </p:cNvPr>
          <p:cNvSpPr txBox="1"/>
          <p:nvPr/>
        </p:nvSpPr>
        <p:spPr>
          <a:xfrm>
            <a:off x="342275" y="2931762"/>
            <a:ext cx="7286823" cy="634398"/>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At this stage of the project </a:t>
            </a:r>
            <a:r>
              <a:rPr lang="en-US" sz="1375" dirty="0" err="1">
                <a:latin typeface="Google Sans SemiBold"/>
                <a:ea typeface="Google Sans SemiBold"/>
                <a:cs typeface="Google Sans SemiBold"/>
                <a:sym typeface="Google Sans SemiBold"/>
              </a:rPr>
              <a:t>TikTok</a:t>
            </a:r>
            <a:r>
              <a:rPr lang="en-US" sz="1375" dirty="0">
                <a:latin typeface="Google Sans SemiBold"/>
                <a:ea typeface="Google Sans SemiBold"/>
                <a:cs typeface="Google Sans SemiBold"/>
                <a:sym typeface="Google Sans SemiBold"/>
              </a:rPr>
              <a:t> data Team try alternative approach and try to build model based on alternative algorithms.</a:t>
            </a:r>
            <a:endParaRPr sz="1375" dirty="0">
              <a:solidFill>
                <a:srgbClr val="000000"/>
              </a:solidFill>
              <a:latin typeface="Google Sans SemiBold"/>
              <a:ea typeface="Google Sans SemiBold"/>
              <a:cs typeface="Google Sans SemiBold"/>
              <a:sym typeface="Google Sans SemiBold"/>
            </a:endParaRPr>
          </a:p>
        </p:txBody>
      </p:sp>
      <p:sp>
        <p:nvSpPr>
          <p:cNvPr id="9" name="Google Shape;420;p17">
            <a:extLst>
              <a:ext uri="{FF2B5EF4-FFF2-40B4-BE49-F238E27FC236}">
                <a16:creationId xmlns:a16="http://schemas.microsoft.com/office/drawing/2014/main" id="{48F19A64-BA30-44F9-8A26-11E8890D384B}"/>
              </a:ext>
            </a:extLst>
          </p:cNvPr>
          <p:cNvSpPr txBox="1"/>
          <p:nvPr/>
        </p:nvSpPr>
        <p:spPr>
          <a:xfrm>
            <a:off x="342275" y="3911382"/>
            <a:ext cx="7286823" cy="634398"/>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Random Forest and </a:t>
            </a:r>
            <a:r>
              <a:rPr lang="en-US" sz="1375" dirty="0" err="1">
                <a:latin typeface="Google Sans SemiBold"/>
                <a:ea typeface="Google Sans SemiBold"/>
                <a:cs typeface="Google Sans SemiBold"/>
                <a:sym typeface="Google Sans SemiBold"/>
              </a:rPr>
              <a:t>XGBoost</a:t>
            </a:r>
            <a:r>
              <a:rPr lang="en-US" sz="1375" dirty="0">
                <a:latin typeface="Google Sans SemiBold"/>
                <a:ea typeface="Google Sans SemiBold"/>
                <a:cs typeface="Google Sans SemiBold"/>
                <a:sym typeface="Google Sans SemiBold"/>
              </a:rPr>
              <a:t> models were chosen for this activity with approach to chose model with the highest Recall score performance</a:t>
            </a:r>
            <a:endParaRPr sz="1375" dirty="0">
              <a:solidFill>
                <a:srgbClr val="000000"/>
              </a:solidFill>
              <a:latin typeface="Google Sans SemiBold"/>
              <a:ea typeface="Google Sans SemiBold"/>
              <a:cs typeface="Google Sans SemiBold"/>
              <a:sym typeface="Google Sans SemiBold"/>
            </a:endParaRPr>
          </a:p>
        </p:txBody>
      </p:sp>
      <p:sp>
        <p:nvSpPr>
          <p:cNvPr id="10" name="Google Shape;420;p17">
            <a:extLst>
              <a:ext uri="{FF2B5EF4-FFF2-40B4-BE49-F238E27FC236}">
                <a16:creationId xmlns:a16="http://schemas.microsoft.com/office/drawing/2014/main" id="{3358BC7A-0040-4EAC-B440-FCD807E7EBBD}"/>
              </a:ext>
            </a:extLst>
          </p:cNvPr>
          <p:cNvSpPr txBox="1"/>
          <p:nvPr/>
        </p:nvSpPr>
        <p:spPr>
          <a:xfrm>
            <a:off x="342275" y="8546357"/>
            <a:ext cx="7286823" cy="923399"/>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err="1">
                <a:latin typeface="Google Sans SemiBold"/>
                <a:ea typeface="Google Sans SemiBold"/>
                <a:cs typeface="Google Sans SemiBold"/>
                <a:sym typeface="Google Sans SemiBold"/>
              </a:rPr>
              <a:t>XGBoost</a:t>
            </a:r>
            <a:r>
              <a:rPr lang="en-US" sz="1375" dirty="0">
                <a:latin typeface="Google Sans SemiBold"/>
                <a:ea typeface="Google Sans SemiBold"/>
                <a:cs typeface="Google Sans SemiBold"/>
                <a:sym typeface="Google Sans SemiBold"/>
              </a:rPr>
              <a:t> model was chosen as a final model. Before deploying the model, the data team recommends further evaluation using additional subsets of user data. It is recommended monitoring the distributions of video engagement levels to ensure that the model remains robust to fluctuations in its most predictive features.</a:t>
            </a:r>
            <a:endParaRPr sz="1375" dirty="0">
              <a:solidFill>
                <a:srgbClr val="000000"/>
              </a:solidFill>
              <a:latin typeface="Google Sans SemiBold"/>
              <a:ea typeface="Google Sans SemiBold"/>
              <a:cs typeface="Google Sans SemiBold"/>
              <a:sym typeface="Google Sans SemiBold"/>
            </a:endParaRPr>
          </a:p>
        </p:txBody>
      </p:sp>
      <p:pic>
        <p:nvPicPr>
          <p:cNvPr id="3" name="Picture 2">
            <a:extLst>
              <a:ext uri="{FF2B5EF4-FFF2-40B4-BE49-F238E27FC236}">
                <a16:creationId xmlns:a16="http://schemas.microsoft.com/office/drawing/2014/main" id="{7E710EE2-852C-4ACA-8C4F-4FC0BE91F7B5}"/>
              </a:ext>
            </a:extLst>
          </p:cNvPr>
          <p:cNvPicPr>
            <a:picLocks noChangeAspect="1"/>
          </p:cNvPicPr>
          <p:nvPr/>
        </p:nvPicPr>
        <p:blipFill>
          <a:blip r:embed="rId3"/>
          <a:stretch>
            <a:fillRect/>
          </a:stretch>
        </p:blipFill>
        <p:spPr>
          <a:xfrm>
            <a:off x="74404" y="6757162"/>
            <a:ext cx="3518706" cy="1288448"/>
          </a:xfrm>
          <a:prstGeom prst="rect">
            <a:avLst/>
          </a:prstGeom>
        </p:spPr>
      </p:pic>
      <p:pic>
        <p:nvPicPr>
          <p:cNvPr id="5" name="Picture 4">
            <a:extLst>
              <a:ext uri="{FF2B5EF4-FFF2-40B4-BE49-F238E27FC236}">
                <a16:creationId xmlns:a16="http://schemas.microsoft.com/office/drawing/2014/main" id="{7701A524-3CBA-4715-8DB4-A246FB3E3971}"/>
              </a:ext>
            </a:extLst>
          </p:cNvPr>
          <p:cNvPicPr>
            <a:picLocks noChangeAspect="1"/>
          </p:cNvPicPr>
          <p:nvPr/>
        </p:nvPicPr>
        <p:blipFill>
          <a:blip r:embed="rId4"/>
          <a:stretch>
            <a:fillRect/>
          </a:stretch>
        </p:blipFill>
        <p:spPr>
          <a:xfrm>
            <a:off x="3730316" y="4692729"/>
            <a:ext cx="4042084" cy="3352881"/>
          </a:xfrm>
          <a:prstGeom prst="rect">
            <a:avLst/>
          </a:prstGeom>
        </p:spPr>
      </p:pic>
      <p:sp>
        <p:nvSpPr>
          <p:cNvPr id="15" name="Google Shape;420;p17">
            <a:extLst>
              <a:ext uri="{FF2B5EF4-FFF2-40B4-BE49-F238E27FC236}">
                <a16:creationId xmlns:a16="http://schemas.microsoft.com/office/drawing/2014/main" id="{56FB0AEA-E288-494C-8F0F-D64F2D2C91DA}"/>
              </a:ext>
            </a:extLst>
          </p:cNvPr>
          <p:cNvSpPr txBox="1"/>
          <p:nvPr/>
        </p:nvSpPr>
        <p:spPr>
          <a:xfrm>
            <a:off x="342275" y="5006340"/>
            <a:ext cx="3202185" cy="1824310"/>
          </a:xfrm>
          <a:prstGeom prst="rect">
            <a:avLst/>
          </a:prstGeom>
          <a:noFill/>
          <a:ln>
            <a:noFill/>
          </a:ln>
        </p:spPr>
        <p:txBody>
          <a:bodyPr spcFirstLastPara="1" wrap="square" lIns="91425" tIns="91425" rIns="91425" bIns="91425" anchor="t" anchorCtr="0">
            <a:noAutofit/>
          </a:bodyPr>
          <a:lstStyle/>
          <a:p>
            <a:pPr marL="285750" lvl="0" indent="-285750" algn="l" rtl="0">
              <a:lnSpc>
                <a:spcPct val="85000"/>
              </a:lnSpc>
              <a:spcBef>
                <a:spcPts val="0"/>
              </a:spcBef>
              <a:spcAft>
                <a:spcPts val="0"/>
              </a:spcAft>
              <a:buSzPts val="852"/>
              <a:buFont typeface="Arial" panose="020B0604020202020204" pitchFamily="34" charset="0"/>
              <a:buChar char="•"/>
            </a:pPr>
            <a:r>
              <a:rPr lang="en-US" sz="1375" dirty="0">
                <a:latin typeface="Google Sans SemiBold"/>
                <a:ea typeface="Google Sans SemiBold"/>
                <a:cs typeface="Google Sans SemiBold"/>
                <a:sym typeface="Google Sans SemiBold"/>
              </a:rPr>
              <a:t>Both models showed great performance with </a:t>
            </a:r>
            <a:r>
              <a:rPr lang="en-US" sz="1375" dirty="0" err="1">
                <a:latin typeface="Google Sans SemiBold"/>
                <a:ea typeface="Google Sans SemiBold"/>
                <a:cs typeface="Google Sans SemiBold"/>
                <a:sym typeface="Google Sans SemiBold"/>
              </a:rPr>
              <a:t>XGBoos</a:t>
            </a:r>
            <a:r>
              <a:rPr lang="en-US" sz="1375" dirty="0">
                <a:latin typeface="Google Sans SemiBold"/>
                <a:ea typeface="Google Sans SemiBold"/>
                <a:cs typeface="Google Sans SemiBold"/>
                <a:sym typeface="Google Sans SemiBold"/>
              </a:rPr>
              <a:t> slightly better score on the train data.</a:t>
            </a:r>
          </a:p>
          <a:p>
            <a:pPr marL="285750" lvl="0" indent="-285750" algn="l" rtl="0">
              <a:lnSpc>
                <a:spcPct val="85000"/>
              </a:lnSpc>
              <a:spcBef>
                <a:spcPts val="0"/>
              </a:spcBef>
              <a:spcAft>
                <a:spcPts val="0"/>
              </a:spcAft>
              <a:buSzPts val="852"/>
              <a:buFont typeface="Arial" panose="020B0604020202020204" pitchFamily="34" charset="0"/>
              <a:buChar char="•"/>
            </a:pPr>
            <a:r>
              <a:rPr lang="en-US" sz="1375" dirty="0">
                <a:latin typeface="Google Sans SemiBold"/>
                <a:ea typeface="Google Sans SemiBold"/>
                <a:cs typeface="Google Sans SemiBold"/>
                <a:sym typeface="Google Sans SemiBold"/>
              </a:rPr>
              <a:t>Both models prevailed Logistic regression performance</a:t>
            </a:r>
          </a:p>
          <a:p>
            <a:pPr marL="285750" lvl="0" indent="-285750" algn="l" rtl="0">
              <a:lnSpc>
                <a:spcPct val="85000"/>
              </a:lnSpc>
              <a:spcBef>
                <a:spcPts val="0"/>
              </a:spcBef>
              <a:spcAft>
                <a:spcPts val="0"/>
              </a:spcAft>
              <a:buSzPts val="852"/>
              <a:buFont typeface="Arial" panose="020B0604020202020204" pitchFamily="34" charset="0"/>
              <a:buChar char="•"/>
            </a:pPr>
            <a:r>
              <a:rPr lang="en-US" sz="1375" dirty="0">
                <a:solidFill>
                  <a:srgbClr val="000000"/>
                </a:solidFill>
                <a:latin typeface="Google Sans SemiBold"/>
                <a:ea typeface="Google Sans SemiBold"/>
                <a:cs typeface="Google Sans SemiBold"/>
                <a:sym typeface="Google Sans SemiBold"/>
              </a:rPr>
              <a:t>Recall score for </a:t>
            </a:r>
            <a:r>
              <a:rPr lang="en-US" sz="1375" dirty="0" err="1">
                <a:solidFill>
                  <a:srgbClr val="000000"/>
                </a:solidFill>
                <a:latin typeface="Google Sans SemiBold"/>
                <a:ea typeface="Google Sans SemiBold"/>
                <a:cs typeface="Google Sans SemiBold"/>
                <a:sym typeface="Google Sans SemiBold"/>
              </a:rPr>
              <a:t>XGBoost</a:t>
            </a:r>
            <a:r>
              <a:rPr lang="en-US" sz="1375" dirty="0">
                <a:solidFill>
                  <a:srgbClr val="000000"/>
                </a:solidFill>
                <a:latin typeface="Google Sans SemiBold"/>
                <a:ea typeface="Google Sans SemiBold"/>
                <a:cs typeface="Google Sans SemiBold"/>
                <a:sym typeface="Google Sans SemiBold"/>
              </a:rPr>
              <a:t> is 99</a:t>
            </a:r>
            <a:r>
              <a:rPr lang="en-US" sz="1375" dirty="0">
                <a:latin typeface="Google Sans SemiBold"/>
                <a:ea typeface="Google Sans SemiBold"/>
                <a:cs typeface="Google Sans SemiBold"/>
                <a:sym typeface="Google Sans SemiBold"/>
              </a:rPr>
              <a:t>.06% on the test data in </a:t>
            </a:r>
            <a:r>
              <a:rPr lang="en-US" sz="1375" dirty="0" err="1">
                <a:latin typeface="Google Sans SemiBold"/>
                <a:ea typeface="Google Sans SemiBold"/>
                <a:cs typeface="Google Sans SemiBold"/>
                <a:sym typeface="Google Sans SemiBold"/>
              </a:rPr>
              <a:t>comparioson</a:t>
            </a:r>
            <a:r>
              <a:rPr lang="en-US" sz="1375" dirty="0">
                <a:latin typeface="Google Sans SemiBold"/>
                <a:ea typeface="Google Sans SemiBold"/>
                <a:cs typeface="Google Sans SemiBold"/>
                <a:sym typeface="Google Sans SemiBold"/>
              </a:rPr>
              <a:t> 86% with Logistic regression</a:t>
            </a:r>
          </a:p>
          <a:p>
            <a:pPr marL="285750" lvl="0" indent="-285750" algn="l" rtl="0">
              <a:lnSpc>
                <a:spcPct val="85000"/>
              </a:lnSpc>
              <a:spcBef>
                <a:spcPts val="0"/>
              </a:spcBef>
              <a:spcAft>
                <a:spcPts val="0"/>
              </a:spcAft>
              <a:buSzPts val="852"/>
              <a:buFont typeface="Arial" panose="020B0604020202020204" pitchFamily="34" charset="0"/>
              <a:buChar char="•"/>
            </a:pPr>
            <a:endParaRPr sz="1375" dirty="0">
              <a:solidFill>
                <a:srgbClr val="000000"/>
              </a:solidFill>
              <a:latin typeface="Google Sans SemiBold"/>
              <a:ea typeface="Google Sans SemiBold"/>
              <a:cs typeface="Google Sans SemiBold"/>
              <a:sym typeface="Google Sans SemiBold"/>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186</Words>
  <Application>Microsoft Office PowerPoint</Application>
  <PresentationFormat>Custom</PresentationFormat>
  <Paragraphs>9</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Calibri</vt:lpstr>
      <vt:lpstr>Work Sans</vt:lpstr>
      <vt:lpstr>Google Sans SemiBold</vt:lpstr>
      <vt:lpstr>Arial</vt:lpstr>
      <vt:lpstr>PT Sans Narrow</vt:lpstr>
      <vt:lpstr>Roboto</vt:lpstr>
      <vt:lpstr>Google Sans</vt:lpstr>
      <vt:lpstr>Lato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alpilkin</dc:creator>
  <cp:lastModifiedBy>alpilkin</cp:lastModifiedBy>
  <cp:revision>6</cp:revision>
  <dcterms:modified xsi:type="dcterms:W3CDTF">2023-10-17T09:01:41Z</dcterms:modified>
</cp:coreProperties>
</file>